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1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E3A61A8-D96D-4349-8F55-4F8D6E98E831}" type="datetimeFigureOut">
              <a:rPr lang="en-US" smtClean="0"/>
              <a:t>2/6/2011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7C9F8C4-64B4-4BC8-8E4F-ABA971B8E48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3A61A8-D96D-4349-8F55-4F8D6E98E831}" type="datetimeFigureOut">
              <a:rPr lang="en-US" smtClean="0"/>
              <a:t>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C9F8C4-64B4-4BC8-8E4F-ABA971B8E4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3A61A8-D96D-4349-8F55-4F8D6E98E831}" type="datetimeFigureOut">
              <a:rPr lang="en-US" smtClean="0"/>
              <a:t>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C9F8C4-64B4-4BC8-8E4F-ABA971B8E4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3A61A8-D96D-4349-8F55-4F8D6E98E831}" type="datetimeFigureOut">
              <a:rPr lang="en-US" smtClean="0"/>
              <a:t>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C9F8C4-64B4-4BC8-8E4F-ABA971B8E489}"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E3A61A8-D96D-4349-8F55-4F8D6E98E831}" type="datetimeFigureOut">
              <a:rPr lang="en-US" smtClean="0"/>
              <a:t>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C9F8C4-64B4-4BC8-8E4F-ABA971B8E48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E3A61A8-D96D-4349-8F55-4F8D6E98E831}" type="datetimeFigureOut">
              <a:rPr lang="en-US" smtClean="0"/>
              <a:t>2/6/2011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7C9F8C4-64B4-4BC8-8E4F-ABA971B8E48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E3A61A8-D96D-4349-8F55-4F8D6E98E831}" type="datetimeFigureOut">
              <a:rPr lang="en-US" smtClean="0"/>
              <a:t>2/6/2011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7C9F8C4-64B4-4BC8-8E4F-ABA971B8E48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E3A61A8-D96D-4349-8F55-4F8D6E98E831}" type="datetimeFigureOut">
              <a:rPr lang="en-US" smtClean="0"/>
              <a:t>2/6/2011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7C9F8C4-64B4-4BC8-8E4F-ABA971B8E48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E3A61A8-D96D-4349-8F55-4F8D6E98E831}" type="datetimeFigureOut">
              <a:rPr lang="en-US" smtClean="0"/>
              <a:t>2/6/2011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7C9F8C4-64B4-4BC8-8E4F-ABA971B8E4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E3A61A8-D96D-4349-8F55-4F8D6E98E831}" type="datetimeFigureOut">
              <a:rPr lang="en-US" smtClean="0"/>
              <a:t>2/6/2011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7C9F8C4-64B4-4BC8-8E4F-ABA971B8E48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E3A61A8-D96D-4349-8F55-4F8D6E98E831}" type="datetimeFigureOut">
              <a:rPr lang="en-US" smtClean="0"/>
              <a:t>2/6/2011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7C9F8C4-64B4-4BC8-8E4F-ABA971B8E48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E3A61A8-D96D-4349-8F55-4F8D6E98E831}" type="datetimeFigureOut">
              <a:rPr lang="en-US" smtClean="0"/>
              <a:t>2/6/2011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7C9F8C4-64B4-4BC8-8E4F-ABA971B8E48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Notecards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657600"/>
          </a:xfrm>
        </p:spPr>
        <p:txBody>
          <a:bodyPr/>
          <a:lstStyle/>
          <a:p>
            <a:endParaRPr lang="en-US" dirty="0"/>
          </a:p>
        </p:txBody>
      </p:sp>
      <p:sp>
        <p:nvSpPr>
          <p:cNvPr id="2" name="Title 1"/>
          <p:cNvSpPr>
            <a:spLocks noGrp="1"/>
          </p:cNvSpPr>
          <p:nvPr>
            <p:ph type="title"/>
          </p:nvPr>
        </p:nvSpPr>
        <p:spPr/>
        <p:txBody>
          <a:bodyPr/>
          <a:lstStyle/>
          <a:p>
            <a:r>
              <a:rPr lang="en-US" dirty="0" smtClean="0"/>
              <a:t>Source Card (Book)                               </a:t>
            </a:r>
            <a:endParaRPr lang="en-US" dirty="0"/>
          </a:p>
        </p:txBody>
      </p:sp>
      <p:graphicFrame>
        <p:nvGraphicFramePr>
          <p:cNvPr id="4" name="Content Placeholder 3"/>
          <p:cNvGraphicFramePr>
            <a:graphicFrameLocks/>
          </p:cNvGraphicFramePr>
          <p:nvPr/>
        </p:nvGraphicFramePr>
        <p:xfrm>
          <a:off x="457200" y="1935163"/>
          <a:ext cx="8229600" cy="4937760"/>
        </p:xfrm>
        <a:graphic>
          <a:graphicData uri="http://schemas.openxmlformats.org/drawingml/2006/table">
            <a:tbl>
              <a:tblPr firstRow="1" bandRow="1">
                <a:tableStyleId>{5C22544A-7EE6-4342-B048-85BDC9FD1C3A}</a:tableStyleId>
              </a:tblPr>
              <a:tblGrid>
                <a:gridCol w="8229600"/>
              </a:tblGrid>
              <a:tr h="370840">
                <a:tc>
                  <a:txBody>
                    <a:bodyPr/>
                    <a:lstStyle/>
                    <a:p>
                      <a:r>
                        <a:rPr lang="en-US" sz="2400" dirty="0" smtClean="0"/>
                        <a:t>Mock, Tony. </a:t>
                      </a:r>
                      <a:r>
                        <a:rPr lang="en-US" sz="2400" u="sng" dirty="0" smtClean="0"/>
                        <a:t>Why I Love Being</a:t>
                      </a:r>
                      <a:r>
                        <a:rPr lang="en-US" sz="2400" u="sng" baseline="0" dirty="0" smtClean="0"/>
                        <a:t> a Principal. </a:t>
                      </a:r>
                      <a:r>
                        <a:rPr lang="en-US" sz="2400" u="none" baseline="0" dirty="0" smtClean="0"/>
                        <a:t> Dubai:</a:t>
                      </a:r>
                      <a:endParaRPr lang="en-US" sz="2400" dirty="0"/>
                    </a:p>
                  </a:txBody>
                  <a:tcPr/>
                </a:tc>
              </a:tr>
              <a:tr h="370840">
                <a:tc>
                  <a:txBody>
                    <a:bodyPr/>
                    <a:lstStyle/>
                    <a:p>
                      <a:r>
                        <a:rPr lang="en-US" sz="2400" dirty="0" smtClean="0"/>
                        <a:t>              DAA Printing, 1901.</a:t>
                      </a:r>
                      <a:endParaRPr lang="en-US" sz="2400" dirty="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r>
                        <a:rPr lang="en-US" sz="2400" dirty="0" smtClean="0"/>
                        <a:t>                                                                                                   1</a:t>
                      </a:r>
                    </a:p>
                  </a:txBody>
                  <a:tcPr/>
                </a:tc>
              </a:tr>
              <a:tr h="370840">
                <a:tc>
                  <a:txBody>
                    <a:bodyPr/>
                    <a:lstStyle/>
                    <a:p>
                      <a:endParaRPr lang="en-US" sz="2400" dirty="0" smtClean="0"/>
                    </a:p>
                  </a:txBody>
                  <a:tcPr/>
                </a:tc>
              </a:tr>
            </a:tbl>
          </a:graphicData>
        </a:graphic>
      </p:graphicFrame>
      <p:sp>
        <p:nvSpPr>
          <p:cNvPr id="5" name="Right Arrow 4"/>
          <p:cNvSpPr/>
          <p:nvPr/>
        </p:nvSpPr>
        <p:spPr>
          <a:xfrm>
            <a:off x="7010400" y="5638800"/>
            <a:ext cx="8382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657600"/>
          </a:xfrm>
        </p:spPr>
        <p:txBody>
          <a:bodyPr/>
          <a:lstStyle/>
          <a:p>
            <a:endParaRPr lang="en-US" dirty="0"/>
          </a:p>
        </p:txBody>
      </p:sp>
      <p:sp>
        <p:nvSpPr>
          <p:cNvPr id="2" name="Title 1"/>
          <p:cNvSpPr>
            <a:spLocks noGrp="1"/>
          </p:cNvSpPr>
          <p:nvPr>
            <p:ph type="title"/>
          </p:nvPr>
        </p:nvSpPr>
        <p:spPr/>
        <p:txBody>
          <a:bodyPr/>
          <a:lstStyle/>
          <a:p>
            <a:r>
              <a:rPr lang="en-US" dirty="0" smtClean="0"/>
              <a:t>Source Card (Web)                               </a:t>
            </a:r>
            <a:endParaRPr lang="en-US" dirty="0"/>
          </a:p>
        </p:txBody>
      </p:sp>
      <p:graphicFrame>
        <p:nvGraphicFramePr>
          <p:cNvPr id="4" name="Content Placeholder 3"/>
          <p:cNvGraphicFramePr>
            <a:graphicFrameLocks/>
          </p:cNvGraphicFramePr>
          <p:nvPr/>
        </p:nvGraphicFramePr>
        <p:xfrm>
          <a:off x="457200" y="1935163"/>
          <a:ext cx="8229600" cy="5303520"/>
        </p:xfrm>
        <a:graphic>
          <a:graphicData uri="http://schemas.openxmlformats.org/drawingml/2006/table">
            <a:tbl>
              <a:tblPr firstRow="1" bandRow="1">
                <a:tableStyleId>{5C22544A-7EE6-4342-B048-85BDC9FD1C3A}</a:tableStyleId>
              </a:tblPr>
              <a:tblGrid>
                <a:gridCol w="8229600"/>
              </a:tblGrid>
              <a:tr h="370840">
                <a:tc>
                  <a:txBody>
                    <a:bodyPr/>
                    <a:lstStyle/>
                    <a:p>
                      <a:r>
                        <a:rPr lang="en-US" sz="2400" dirty="0" smtClean="0"/>
                        <a:t>Augeri, Stephen.  “Why I Love Cats.” Sep 4, 2007.</a:t>
                      </a:r>
                      <a:endParaRPr lang="en-US" sz="2400" dirty="0"/>
                    </a:p>
                  </a:txBody>
                  <a:tcPr/>
                </a:tc>
              </a:tr>
              <a:tr h="370840">
                <a:tc>
                  <a:txBody>
                    <a:bodyPr/>
                    <a:lstStyle/>
                    <a:p>
                      <a:r>
                        <a:rPr lang="en-US" sz="2400" dirty="0" smtClean="0"/>
                        <a:t>          </a:t>
                      </a:r>
                      <a:r>
                        <a:rPr lang="en-US" sz="2400" u="sng" dirty="0" smtClean="0"/>
                        <a:t>Dubai American</a:t>
                      </a:r>
                      <a:r>
                        <a:rPr lang="en-US" sz="2400" u="sng" baseline="0" dirty="0" smtClean="0"/>
                        <a:t> Academy</a:t>
                      </a:r>
                      <a:r>
                        <a:rPr lang="en-US" sz="2400" dirty="0" smtClean="0"/>
                        <a:t>. May 13, 2009 </a:t>
                      </a:r>
                      <a:r>
                        <a:rPr lang="en-US" sz="2400" baseline="0" dirty="0" smtClean="0"/>
                        <a:t>&lt;http://</a:t>
                      </a:r>
                      <a:endParaRPr lang="en-US" sz="2400" dirty="0"/>
                    </a:p>
                  </a:txBody>
                  <a:tcPr/>
                </a:tc>
              </a:tr>
              <a:tr h="370840">
                <a:tc>
                  <a:txBody>
                    <a:bodyPr/>
                    <a:lstStyle/>
                    <a:p>
                      <a:r>
                        <a:rPr lang="en-US" sz="2400" dirty="0" smtClean="0"/>
                        <a:t>          www.daa.sch.ae&gt;.</a:t>
                      </a:r>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r>
                        <a:rPr lang="en-US" sz="2400" dirty="0" smtClean="0"/>
                        <a:t>                                                                                                   2</a:t>
                      </a:r>
                    </a:p>
                  </a:txBody>
                  <a:tcPr/>
                </a:tc>
              </a:tr>
              <a:tr h="370840">
                <a:tc>
                  <a:txBody>
                    <a:bodyPr/>
                    <a:lstStyle/>
                    <a:p>
                      <a:endParaRPr lang="en-US" sz="2400" dirty="0" smtClean="0"/>
                    </a:p>
                  </a:txBody>
                  <a:tcPr/>
                </a:tc>
              </a:tr>
            </a:tbl>
          </a:graphicData>
        </a:graphic>
      </p:graphicFrame>
      <p:sp>
        <p:nvSpPr>
          <p:cNvPr id="5" name="Right Arrow 4"/>
          <p:cNvSpPr/>
          <p:nvPr/>
        </p:nvSpPr>
        <p:spPr>
          <a:xfrm>
            <a:off x="7010400" y="5638800"/>
            <a:ext cx="8382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657600"/>
          </a:xfrm>
        </p:spPr>
        <p:txBody>
          <a:bodyPr/>
          <a:lstStyle/>
          <a:p>
            <a:endParaRPr lang="en-US" dirty="0"/>
          </a:p>
        </p:txBody>
      </p:sp>
      <p:sp>
        <p:nvSpPr>
          <p:cNvPr id="2" name="Title 1"/>
          <p:cNvSpPr>
            <a:spLocks noGrp="1"/>
          </p:cNvSpPr>
          <p:nvPr>
            <p:ph type="title"/>
          </p:nvPr>
        </p:nvSpPr>
        <p:spPr/>
        <p:txBody>
          <a:bodyPr/>
          <a:lstStyle/>
          <a:p>
            <a:r>
              <a:rPr lang="en-US" dirty="0" smtClean="0"/>
              <a:t>Source Card (online newspaper)                               </a:t>
            </a:r>
            <a:endParaRPr lang="en-US" dirty="0"/>
          </a:p>
        </p:txBody>
      </p:sp>
      <p:graphicFrame>
        <p:nvGraphicFramePr>
          <p:cNvPr id="4" name="Content Placeholder 3"/>
          <p:cNvGraphicFramePr>
            <a:graphicFrameLocks/>
          </p:cNvGraphicFramePr>
          <p:nvPr/>
        </p:nvGraphicFramePr>
        <p:xfrm>
          <a:off x="457200" y="1935163"/>
          <a:ext cx="8229600" cy="5669280"/>
        </p:xfrm>
        <a:graphic>
          <a:graphicData uri="http://schemas.openxmlformats.org/drawingml/2006/table">
            <a:tbl>
              <a:tblPr firstRow="1" bandRow="1">
                <a:tableStyleId>{5C22544A-7EE6-4342-B048-85BDC9FD1C3A}</a:tableStyleId>
              </a:tblPr>
              <a:tblGrid>
                <a:gridCol w="8229600"/>
              </a:tblGrid>
              <a:tr h="370840">
                <a:tc>
                  <a:txBody>
                    <a:bodyPr/>
                    <a:lstStyle/>
                    <a:p>
                      <a:r>
                        <a:rPr lang="en-US" sz="2400" dirty="0" smtClean="0"/>
                        <a:t>Wilkins, Ann.  “My</a:t>
                      </a:r>
                      <a:r>
                        <a:rPr lang="en-US" sz="2400" baseline="0" dirty="0" smtClean="0"/>
                        <a:t> Life as a Gamer</a:t>
                      </a:r>
                      <a:r>
                        <a:rPr lang="en-US" sz="2400" dirty="0" smtClean="0"/>
                        <a:t>.” </a:t>
                      </a:r>
                      <a:r>
                        <a:rPr lang="en-US" sz="2400" u="sng" dirty="0" smtClean="0"/>
                        <a:t>New York Times</a:t>
                      </a:r>
                      <a:r>
                        <a:rPr lang="en-US" sz="2400" u="none" dirty="0" smtClean="0"/>
                        <a:t> </a:t>
                      </a:r>
                      <a:r>
                        <a:rPr lang="en-US" sz="2400" dirty="0" smtClean="0"/>
                        <a:t>Sep </a:t>
                      </a:r>
                      <a:endParaRPr lang="en-US" sz="2400" dirty="0"/>
                    </a:p>
                  </a:txBody>
                  <a:tcPr/>
                </a:tc>
              </a:tr>
              <a:tr h="370840">
                <a:tc>
                  <a:txBody>
                    <a:bodyPr/>
                    <a:lstStyle/>
                    <a:p>
                      <a:r>
                        <a:rPr lang="en-US" sz="2400" dirty="0" smtClean="0"/>
                        <a:t>          4, 2009</a:t>
                      </a:r>
                      <a:r>
                        <a:rPr lang="en-US" sz="2400" baseline="0" dirty="0" smtClean="0"/>
                        <a:t> </a:t>
                      </a:r>
                      <a:r>
                        <a:rPr lang="en-US" sz="2400" u="sng" dirty="0" smtClean="0"/>
                        <a:t>New York Times Online</a:t>
                      </a:r>
                      <a:r>
                        <a:rPr lang="en-US" sz="2400" dirty="0" smtClean="0"/>
                        <a:t>. Online. Jan 13, 2010 </a:t>
                      </a:r>
                      <a:endParaRPr lang="en-US" sz="2400" dirty="0"/>
                    </a:p>
                  </a:txBody>
                  <a:tcPr/>
                </a:tc>
              </a:tr>
              <a:tr h="370840">
                <a:tc>
                  <a:txBody>
                    <a:bodyPr/>
                    <a:lstStyle/>
                    <a:p>
                      <a:r>
                        <a:rPr lang="en-US" sz="2400" dirty="0" smtClean="0"/>
                        <a:t>         &lt;http://www.nytimes.com&gt;.</a:t>
                      </a:r>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r>
                        <a:rPr lang="en-US" sz="2400" dirty="0" smtClean="0"/>
                        <a:t>                                                                                                   3</a:t>
                      </a:r>
                    </a:p>
                  </a:txBody>
                  <a:tcPr/>
                </a:tc>
              </a:tr>
              <a:tr h="370840">
                <a:tc>
                  <a:txBody>
                    <a:bodyPr/>
                    <a:lstStyle/>
                    <a:p>
                      <a:endParaRPr lang="en-US" sz="2400" dirty="0" smtClean="0"/>
                    </a:p>
                  </a:txBody>
                  <a:tcPr/>
                </a:tc>
              </a:tr>
            </a:tbl>
          </a:graphicData>
        </a:graphic>
      </p:graphicFrame>
      <p:sp>
        <p:nvSpPr>
          <p:cNvPr id="5" name="Right Arrow 4"/>
          <p:cNvSpPr/>
          <p:nvPr/>
        </p:nvSpPr>
        <p:spPr>
          <a:xfrm>
            <a:off x="7010400" y="5638800"/>
            <a:ext cx="8382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657600"/>
          </a:xfrm>
        </p:spPr>
        <p:txBody>
          <a:bodyPr/>
          <a:lstStyle/>
          <a:p>
            <a:endParaRPr lang="en-US" dirty="0"/>
          </a:p>
        </p:txBody>
      </p:sp>
      <p:sp>
        <p:nvSpPr>
          <p:cNvPr id="2" name="Title 1"/>
          <p:cNvSpPr>
            <a:spLocks noGrp="1"/>
          </p:cNvSpPr>
          <p:nvPr>
            <p:ph type="title"/>
          </p:nvPr>
        </p:nvSpPr>
        <p:spPr/>
        <p:txBody>
          <a:bodyPr/>
          <a:lstStyle/>
          <a:p>
            <a:r>
              <a:rPr lang="en-US" dirty="0" smtClean="0"/>
              <a:t>Source Card (PDF file)                               </a:t>
            </a:r>
            <a:endParaRPr lang="en-US" dirty="0"/>
          </a:p>
        </p:txBody>
      </p:sp>
      <p:graphicFrame>
        <p:nvGraphicFramePr>
          <p:cNvPr id="4" name="Content Placeholder 3"/>
          <p:cNvGraphicFramePr>
            <a:graphicFrameLocks/>
          </p:cNvGraphicFramePr>
          <p:nvPr/>
        </p:nvGraphicFramePr>
        <p:xfrm>
          <a:off x="457200" y="1935163"/>
          <a:ext cx="8229600" cy="5669280"/>
        </p:xfrm>
        <a:graphic>
          <a:graphicData uri="http://schemas.openxmlformats.org/drawingml/2006/table">
            <a:tbl>
              <a:tblPr firstRow="1" bandRow="1">
                <a:tableStyleId>{5C22544A-7EE6-4342-B048-85BDC9FD1C3A}</a:tableStyleId>
              </a:tblPr>
              <a:tblGrid>
                <a:gridCol w="8229600"/>
              </a:tblGrid>
              <a:tr h="370840">
                <a:tc>
                  <a:txBody>
                    <a:bodyPr/>
                    <a:lstStyle/>
                    <a:p>
                      <a:r>
                        <a:rPr lang="en-US" sz="2400" dirty="0" smtClean="0"/>
                        <a:t>Morris, Justin.  “Why</a:t>
                      </a:r>
                      <a:r>
                        <a:rPr lang="en-US" sz="2400" baseline="0" dirty="0" smtClean="0"/>
                        <a:t> I Celebrate Christmas in My</a:t>
                      </a:r>
                      <a:endParaRPr lang="en-US" sz="2400" dirty="0"/>
                    </a:p>
                  </a:txBody>
                  <a:tcPr/>
                </a:tc>
              </a:tr>
              <a:tr h="370840">
                <a:tc>
                  <a:txBody>
                    <a:bodyPr/>
                    <a:lstStyle/>
                    <a:p>
                      <a:r>
                        <a:rPr lang="en-US" sz="2400" dirty="0" smtClean="0"/>
                        <a:t>          </a:t>
                      </a:r>
                      <a:r>
                        <a:rPr lang="en-US" sz="2400" baseline="0" dirty="0" smtClean="0"/>
                        <a:t>Shorts</a:t>
                      </a:r>
                      <a:r>
                        <a:rPr lang="en-US" sz="2400" dirty="0" smtClean="0"/>
                        <a:t>.” </a:t>
                      </a:r>
                      <a:r>
                        <a:rPr lang="en-US" sz="2400" u="sng" dirty="0" smtClean="0"/>
                        <a:t>Durban News</a:t>
                      </a:r>
                      <a:r>
                        <a:rPr lang="en-US" sz="2400" u="none" baseline="0" dirty="0" smtClean="0"/>
                        <a:t> Dec</a:t>
                      </a:r>
                      <a:r>
                        <a:rPr lang="en-US" sz="2400" dirty="0" smtClean="0"/>
                        <a:t> 4, 2009</a:t>
                      </a:r>
                      <a:r>
                        <a:rPr lang="en-US" sz="2400" baseline="0" dirty="0" smtClean="0"/>
                        <a:t> </a:t>
                      </a:r>
                      <a:r>
                        <a:rPr lang="en-US" sz="2400" u="sng" dirty="0" smtClean="0"/>
                        <a:t>Durban News</a:t>
                      </a:r>
                      <a:endParaRPr lang="en-US" sz="2400" dirty="0"/>
                    </a:p>
                  </a:txBody>
                  <a:tcPr/>
                </a:tc>
              </a:tr>
              <a:tr h="370840">
                <a:tc>
                  <a:txBody>
                    <a:bodyPr/>
                    <a:lstStyle/>
                    <a:p>
                      <a:r>
                        <a:rPr lang="en-US" sz="2400" dirty="0" smtClean="0"/>
                        <a:t>         </a:t>
                      </a:r>
                      <a:r>
                        <a:rPr lang="en-US" sz="2400" u="sng" dirty="0" smtClean="0"/>
                        <a:t>Online</a:t>
                      </a:r>
                      <a:r>
                        <a:rPr lang="en-US" sz="2400" dirty="0" smtClean="0"/>
                        <a:t>. PDF</a:t>
                      </a:r>
                      <a:r>
                        <a:rPr lang="en-US" sz="2400" baseline="0" dirty="0" smtClean="0"/>
                        <a:t> file</a:t>
                      </a:r>
                      <a:r>
                        <a:rPr lang="en-US" sz="2400" dirty="0" smtClean="0"/>
                        <a:t>. Jan 13, 2010 &lt;http://www.durbannews. </a:t>
                      </a:r>
                    </a:p>
                  </a:txBody>
                  <a:tcPr/>
                </a:tc>
              </a:tr>
              <a:tr h="370840">
                <a:tc>
                  <a:txBody>
                    <a:bodyPr/>
                    <a:lstStyle/>
                    <a:p>
                      <a:r>
                        <a:rPr lang="en-US" sz="2400" dirty="0" smtClean="0"/>
                        <a:t>          com&gt;.</a:t>
                      </a:r>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r>
                        <a:rPr lang="en-US" sz="2400" dirty="0" smtClean="0"/>
                        <a:t>                                                                                                   4</a:t>
                      </a:r>
                    </a:p>
                  </a:txBody>
                  <a:tcPr/>
                </a:tc>
              </a:tr>
              <a:tr h="370840">
                <a:tc>
                  <a:txBody>
                    <a:bodyPr/>
                    <a:lstStyle/>
                    <a:p>
                      <a:endParaRPr lang="en-US" sz="2400" dirty="0" smtClean="0"/>
                    </a:p>
                  </a:txBody>
                  <a:tcPr/>
                </a:tc>
              </a:tr>
            </a:tbl>
          </a:graphicData>
        </a:graphic>
      </p:graphicFrame>
      <p:sp>
        <p:nvSpPr>
          <p:cNvPr id="5" name="Right Arrow 4"/>
          <p:cNvSpPr/>
          <p:nvPr/>
        </p:nvSpPr>
        <p:spPr>
          <a:xfrm>
            <a:off x="7010400" y="5638800"/>
            <a:ext cx="8382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657600"/>
          </a:xfrm>
        </p:spPr>
        <p:txBody>
          <a:bodyPr/>
          <a:lstStyle/>
          <a:p>
            <a:endParaRPr lang="en-US" dirty="0"/>
          </a:p>
        </p:txBody>
      </p:sp>
      <p:sp>
        <p:nvSpPr>
          <p:cNvPr id="2" name="Title 1"/>
          <p:cNvSpPr>
            <a:spLocks noGrp="1"/>
          </p:cNvSpPr>
          <p:nvPr>
            <p:ph type="title"/>
          </p:nvPr>
        </p:nvSpPr>
        <p:spPr/>
        <p:txBody>
          <a:bodyPr/>
          <a:lstStyle/>
          <a:p>
            <a:r>
              <a:rPr lang="en-US" dirty="0" smtClean="0"/>
              <a:t>Source Card (YouTube)                               </a:t>
            </a:r>
            <a:endParaRPr lang="en-US" dirty="0"/>
          </a:p>
        </p:txBody>
      </p:sp>
      <p:graphicFrame>
        <p:nvGraphicFramePr>
          <p:cNvPr id="4" name="Content Placeholder 3"/>
          <p:cNvGraphicFramePr>
            <a:graphicFrameLocks/>
          </p:cNvGraphicFramePr>
          <p:nvPr/>
        </p:nvGraphicFramePr>
        <p:xfrm>
          <a:off x="457200" y="1935163"/>
          <a:ext cx="8229600" cy="5669280"/>
        </p:xfrm>
        <a:graphic>
          <a:graphicData uri="http://schemas.openxmlformats.org/drawingml/2006/table">
            <a:tbl>
              <a:tblPr firstRow="1" bandRow="1">
                <a:tableStyleId>{5C22544A-7EE6-4342-B048-85BDC9FD1C3A}</a:tableStyleId>
              </a:tblPr>
              <a:tblGrid>
                <a:gridCol w="8229600"/>
              </a:tblGrid>
              <a:tr h="370840">
                <a:tc>
                  <a:txBody>
                    <a:bodyPr/>
                    <a:lstStyle/>
                    <a:p>
                      <a:r>
                        <a:rPr lang="en-US" sz="2400" dirty="0" smtClean="0"/>
                        <a:t>Rasmussen, Anne.  “Why</a:t>
                      </a:r>
                      <a:r>
                        <a:rPr lang="en-US" sz="2400" baseline="0" dirty="0" smtClean="0"/>
                        <a:t> I was the Best in the High</a:t>
                      </a:r>
                      <a:endParaRPr lang="en-US" sz="2400" dirty="0"/>
                    </a:p>
                  </a:txBody>
                  <a:tcPr/>
                </a:tc>
              </a:tr>
              <a:tr h="370840">
                <a:tc>
                  <a:txBody>
                    <a:bodyPr/>
                    <a:lstStyle/>
                    <a:p>
                      <a:r>
                        <a:rPr lang="en-US" sz="2400" dirty="0" smtClean="0"/>
                        <a:t>          </a:t>
                      </a:r>
                      <a:r>
                        <a:rPr lang="en-US" sz="2400" baseline="0" dirty="0" smtClean="0"/>
                        <a:t>School Play</a:t>
                      </a:r>
                      <a:r>
                        <a:rPr lang="en-US" sz="2400" dirty="0" smtClean="0"/>
                        <a:t>.” </a:t>
                      </a:r>
                      <a:r>
                        <a:rPr lang="en-US" sz="2400" u="sng" dirty="0" smtClean="0"/>
                        <a:t>YouTube.com</a:t>
                      </a:r>
                      <a:r>
                        <a:rPr lang="en-US" sz="2400" u="sng" baseline="0" dirty="0" smtClean="0"/>
                        <a:t> </a:t>
                      </a:r>
                      <a:r>
                        <a:rPr lang="en-US" sz="2400" u="none" baseline="0" dirty="0" smtClean="0"/>
                        <a:t>Dec</a:t>
                      </a:r>
                      <a:r>
                        <a:rPr lang="en-US" sz="2400" dirty="0" smtClean="0"/>
                        <a:t> 15, 2009.</a:t>
                      </a:r>
                      <a:r>
                        <a:rPr lang="en-US" sz="2400" baseline="0" dirty="0" smtClean="0"/>
                        <a:t> </a:t>
                      </a:r>
                      <a:r>
                        <a:rPr lang="en-US" sz="2400" u="none" dirty="0" smtClean="0"/>
                        <a:t>DAA</a:t>
                      </a:r>
                      <a:r>
                        <a:rPr lang="en-US" sz="2400" u="none" baseline="0" dirty="0" smtClean="0"/>
                        <a:t> Tech</a:t>
                      </a:r>
                      <a:endParaRPr lang="en-US" sz="2400" u="none" dirty="0"/>
                    </a:p>
                  </a:txBody>
                  <a:tcPr/>
                </a:tc>
              </a:tr>
              <a:tr h="370840">
                <a:tc>
                  <a:txBody>
                    <a:bodyPr/>
                    <a:lstStyle/>
                    <a:p>
                      <a:r>
                        <a:rPr lang="en-US" sz="2400" dirty="0" smtClean="0"/>
                        <a:t>         </a:t>
                      </a:r>
                      <a:r>
                        <a:rPr lang="en-US" sz="2400" u="none" baseline="0" dirty="0" smtClean="0"/>
                        <a:t>Club</a:t>
                      </a:r>
                      <a:r>
                        <a:rPr lang="en-US" sz="2400" dirty="0" smtClean="0"/>
                        <a:t>. Jan 120, 2010 &lt;http://www.youtube.com&gt;.</a:t>
                      </a:r>
                    </a:p>
                  </a:txBody>
                  <a:tcPr/>
                </a:tc>
              </a:tr>
              <a:tr h="370840">
                <a:tc>
                  <a:txBody>
                    <a:bodyPr/>
                    <a:lstStyle/>
                    <a:p>
                      <a:r>
                        <a:rPr lang="en-US" sz="2400" smtClean="0"/>
                        <a:t>        </a:t>
                      </a:r>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endParaRPr lang="en-US" sz="2400" dirty="0" smtClean="0"/>
                    </a:p>
                  </a:txBody>
                  <a:tcPr/>
                </a:tc>
              </a:tr>
              <a:tr h="370840">
                <a:tc>
                  <a:txBody>
                    <a:bodyPr/>
                    <a:lstStyle/>
                    <a:p>
                      <a:r>
                        <a:rPr lang="en-US" sz="2400" dirty="0" smtClean="0"/>
                        <a:t>                                                                                                   5</a:t>
                      </a:r>
                    </a:p>
                  </a:txBody>
                  <a:tcPr/>
                </a:tc>
              </a:tr>
              <a:tr h="370840">
                <a:tc>
                  <a:txBody>
                    <a:bodyPr/>
                    <a:lstStyle/>
                    <a:p>
                      <a:endParaRPr lang="en-US" sz="2400" dirty="0" smtClean="0"/>
                    </a:p>
                  </a:txBody>
                  <a:tcPr/>
                </a:tc>
              </a:tr>
            </a:tbl>
          </a:graphicData>
        </a:graphic>
      </p:graphicFrame>
      <p:sp>
        <p:nvSpPr>
          <p:cNvPr id="5" name="Right Arrow 4"/>
          <p:cNvSpPr/>
          <p:nvPr/>
        </p:nvSpPr>
        <p:spPr>
          <a:xfrm>
            <a:off x="7010400" y="5638800"/>
            <a:ext cx="8382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935163"/>
          <a:ext cx="8229600" cy="5120640"/>
        </p:xfrm>
        <a:graphic>
          <a:graphicData uri="http://schemas.openxmlformats.org/drawingml/2006/table">
            <a:tbl>
              <a:tblPr firstRow="1" bandRow="1">
                <a:tableStyleId>{5C22544A-7EE6-4342-B048-85BDC9FD1C3A}</a:tableStyleId>
              </a:tblPr>
              <a:tblGrid>
                <a:gridCol w="8229600"/>
              </a:tblGrid>
              <a:tr h="370840">
                <a:tc>
                  <a:txBody>
                    <a:bodyPr/>
                    <a:lstStyle/>
                    <a:p>
                      <a:r>
                        <a:rPr lang="en-US" sz="2400" dirty="0" smtClean="0"/>
                        <a:t>Topic                                                                        </a:t>
                      </a:r>
                      <a:r>
                        <a:rPr lang="en-US" sz="2400" baseline="0" dirty="0" smtClean="0"/>
                        <a:t>                    1</a:t>
                      </a:r>
                      <a:endParaRPr lang="en-US" sz="2400" dirty="0"/>
                    </a:p>
                  </a:txBody>
                  <a:tcPr/>
                </a:tc>
              </a:tr>
              <a:tr h="370840">
                <a:tc>
                  <a:txBody>
                    <a:bodyPr/>
                    <a:lstStyle/>
                    <a:p>
                      <a:pPr>
                        <a:buFont typeface="Arial" pitchFamily="34" charset="0"/>
                        <a:buChar char="•"/>
                      </a:pPr>
                      <a:r>
                        <a:rPr lang="en-US" sz="2400" dirty="0" smtClean="0"/>
                        <a:t> don’t plagiarize; use your own words; nutshell</a:t>
                      </a:r>
                      <a:r>
                        <a:rPr lang="en-US" sz="2400" smtClean="0"/>
                        <a:t>; bullets</a:t>
                      </a:r>
                      <a:endParaRPr lang="en-US" sz="2400" dirty="0"/>
                    </a:p>
                  </a:txBody>
                  <a:tcPr/>
                </a:tc>
              </a:tr>
              <a:tr h="370840">
                <a:tc>
                  <a:txBody>
                    <a:bodyPr/>
                    <a:lstStyle/>
                    <a:p>
                      <a:pPr>
                        <a:buFont typeface="Arial" pitchFamily="34" charset="0"/>
                        <a:buChar char="•"/>
                      </a:pPr>
                      <a:r>
                        <a:rPr lang="en-US" sz="2400" dirty="0" smtClean="0"/>
                        <a:t> abbreviate: w/, w/o, ex, thru, =, +, 1</a:t>
                      </a:r>
                      <a:r>
                        <a:rPr lang="en-US" sz="2400" baseline="30000" dirty="0" smtClean="0"/>
                        <a:t>st</a:t>
                      </a:r>
                      <a:r>
                        <a:rPr lang="en-US" sz="2400" dirty="0" smtClean="0"/>
                        <a:t> (like </a:t>
                      </a:r>
                      <a:r>
                        <a:rPr lang="en-US" sz="2400" dirty="0" err="1" smtClean="0"/>
                        <a:t>IMing</a:t>
                      </a:r>
                      <a:r>
                        <a:rPr lang="en-US" sz="2400" dirty="0" smtClean="0"/>
                        <a:t>)</a:t>
                      </a:r>
                      <a:endParaRPr lang="en-US" sz="2400" dirty="0"/>
                    </a:p>
                  </a:txBody>
                  <a:tcPr/>
                </a:tc>
              </a:tr>
              <a:tr h="370840">
                <a:tc>
                  <a:txBody>
                    <a:bodyPr/>
                    <a:lstStyle/>
                    <a:p>
                      <a:pPr>
                        <a:buFont typeface="Arial" pitchFamily="34" charset="0"/>
                        <a:buChar char="•"/>
                      </a:pPr>
                      <a:r>
                        <a:rPr lang="en-US" sz="2400" dirty="0" smtClean="0"/>
                        <a:t> only put info</a:t>
                      </a:r>
                      <a:r>
                        <a:rPr lang="en-US" sz="2400" baseline="0" dirty="0" smtClean="0"/>
                        <a:t> on one topic per </a:t>
                      </a:r>
                      <a:r>
                        <a:rPr lang="en-US" sz="2400" baseline="0" dirty="0" err="1" smtClean="0"/>
                        <a:t>notecard</a:t>
                      </a:r>
                      <a:endParaRPr lang="en-US" sz="2400" baseline="0" dirty="0" smtClean="0"/>
                    </a:p>
                  </a:txBody>
                  <a:tcPr/>
                </a:tc>
              </a:tr>
              <a:tr h="370840">
                <a:tc>
                  <a:txBody>
                    <a:bodyPr/>
                    <a:lstStyle/>
                    <a:p>
                      <a:pPr>
                        <a:buFont typeface="Arial" pitchFamily="34" charset="0"/>
                        <a:buChar char="•"/>
                      </a:pPr>
                      <a:r>
                        <a:rPr lang="en-US" sz="2400" dirty="0" smtClean="0"/>
                        <a:t> put the topic in</a:t>
                      </a:r>
                      <a:r>
                        <a:rPr lang="en-US" sz="2400" baseline="0" dirty="0" smtClean="0"/>
                        <a:t> the upper left corner, Source No in right</a:t>
                      </a:r>
                      <a:endParaRPr lang="en-US" sz="2400" dirty="0"/>
                    </a:p>
                  </a:txBody>
                  <a:tcPr/>
                </a:tc>
              </a:tr>
              <a:tr h="370840">
                <a:tc>
                  <a:txBody>
                    <a:bodyPr/>
                    <a:lstStyle/>
                    <a:p>
                      <a:pPr>
                        <a:buFont typeface="Arial" pitchFamily="34" charset="0"/>
                        <a:buChar char="•"/>
                      </a:pPr>
                      <a:r>
                        <a:rPr lang="en-US" sz="2400" dirty="0" smtClean="0"/>
                        <a:t> when</a:t>
                      </a:r>
                      <a:r>
                        <a:rPr lang="en-US" sz="2400" baseline="0" dirty="0" smtClean="0"/>
                        <a:t> </a:t>
                      </a:r>
                      <a:r>
                        <a:rPr lang="en-US" sz="2400" baseline="0" dirty="0" err="1" smtClean="0"/>
                        <a:t>rdg</a:t>
                      </a:r>
                      <a:r>
                        <a:rPr lang="en-US" sz="2400" baseline="0" dirty="0" smtClean="0"/>
                        <a:t> </a:t>
                      </a:r>
                      <a:r>
                        <a:rPr lang="en-US" sz="2400" baseline="0" dirty="0" err="1" smtClean="0"/>
                        <a:t>bks</a:t>
                      </a:r>
                      <a:r>
                        <a:rPr lang="en-US" sz="2400" baseline="0" dirty="0" smtClean="0"/>
                        <a:t>: use index, </a:t>
                      </a:r>
                      <a:r>
                        <a:rPr lang="en-US" sz="2400" baseline="0" dirty="0" err="1" smtClean="0"/>
                        <a:t>chptr</a:t>
                      </a:r>
                      <a:r>
                        <a:rPr lang="en-US" sz="2400" baseline="0" dirty="0" smtClean="0"/>
                        <a:t> titles, </a:t>
                      </a:r>
                      <a:r>
                        <a:rPr lang="en-US" sz="2400" baseline="0" dirty="0" err="1" smtClean="0"/>
                        <a:t>pics</a:t>
                      </a:r>
                      <a:r>
                        <a:rPr lang="en-US" sz="2400" baseline="0" dirty="0" smtClean="0"/>
                        <a:t> to help (skim)</a:t>
                      </a:r>
                      <a:endParaRPr lang="en-US" sz="2400" dirty="0"/>
                    </a:p>
                  </a:txBody>
                  <a:tcPr/>
                </a:tc>
              </a:tr>
              <a:tr h="370840">
                <a:tc>
                  <a:txBody>
                    <a:bodyPr/>
                    <a:lstStyle/>
                    <a:p>
                      <a:pPr>
                        <a:buFont typeface="Arial" pitchFamily="34" charset="0"/>
                        <a:buChar char="•"/>
                      </a:pPr>
                      <a:r>
                        <a:rPr lang="en-US" sz="2400" baseline="0" dirty="0" smtClean="0"/>
                        <a:t> o</a:t>
                      </a:r>
                      <a:r>
                        <a:rPr lang="en-US" sz="2400" dirty="0" smtClean="0"/>
                        <a:t>nly record new info</a:t>
                      </a:r>
                      <a:endParaRPr lang="en-US" sz="2400" dirty="0"/>
                    </a:p>
                  </a:txBody>
                  <a:tcPr/>
                </a:tc>
              </a:tr>
              <a:tr h="370840">
                <a:tc>
                  <a:txBody>
                    <a:bodyPr/>
                    <a:lstStyle/>
                    <a:p>
                      <a:pPr>
                        <a:buFont typeface="Arial" pitchFamily="34" charset="0"/>
                        <a:buChar char="•"/>
                      </a:pPr>
                      <a:r>
                        <a:rPr lang="en-US" sz="2400" dirty="0" smtClean="0"/>
                        <a:t> omit words like “the” and “a/n” </a:t>
                      </a:r>
                      <a:endParaRPr lang="en-US" sz="2400" dirty="0"/>
                    </a:p>
                  </a:txBody>
                  <a:tcPr/>
                </a:tc>
              </a:tr>
            </a:tbl>
          </a:graphicData>
        </a:graphic>
      </p:graphicFrame>
      <p:sp>
        <p:nvSpPr>
          <p:cNvPr id="2" name="Title 1"/>
          <p:cNvSpPr>
            <a:spLocks noGrp="1"/>
          </p:cNvSpPr>
          <p:nvPr>
            <p:ph type="title"/>
          </p:nvPr>
        </p:nvSpPr>
        <p:spPr/>
        <p:txBody>
          <a:bodyPr/>
          <a:lstStyle/>
          <a:p>
            <a:r>
              <a:rPr lang="en-US" dirty="0" err="1" smtClean="0"/>
              <a:t>Notecard</a:t>
            </a:r>
            <a:endParaRPr lang="en-US" dirty="0"/>
          </a:p>
        </p:txBody>
      </p:sp>
      <p:sp>
        <p:nvSpPr>
          <p:cNvPr id="5" name="Down Arrow 4"/>
          <p:cNvSpPr/>
          <p:nvPr/>
        </p:nvSpPr>
        <p:spPr>
          <a:xfrm>
            <a:off x="7924800" y="914400"/>
            <a:ext cx="381000" cy="8382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86800" cy="5334000"/>
          </a:xfrm>
        </p:spPr>
        <p:txBody>
          <a:bodyPr>
            <a:normAutofit lnSpcReduction="10000"/>
          </a:bodyPr>
          <a:lstStyle/>
          <a:p>
            <a:pPr>
              <a:buNone/>
            </a:pPr>
            <a:r>
              <a:rPr lang="en-US" sz="2800" b="1" dirty="0" smtClean="0"/>
              <a:t>World War One lasted from 1914 to 1918.  The Allied Powers of Great Britain, France, and Russia were pitted against the Central Powers of Germany, Austria-Hungary, the Ottoman Empire, and Bulgaria.  Italy remained neutral until 1915, when it joined the Allies.  Eventually some thirty nations took sides in what became known as the Great War.  The US remained neutral until German insisted on using unrestricted submarine warfare.  Finally in 1917 the US entered the war.  The next year, on November 11, at 11:00 am, the Central Powers surrendered.</a:t>
            </a:r>
            <a:endParaRPr lang="en-US" sz="2800" b="1" dirty="0"/>
          </a:p>
        </p:txBody>
      </p:sp>
      <p:sp>
        <p:nvSpPr>
          <p:cNvPr id="2" name="Title 1"/>
          <p:cNvSpPr>
            <a:spLocks noGrp="1"/>
          </p:cNvSpPr>
          <p:nvPr>
            <p:ph type="title"/>
          </p:nvPr>
        </p:nvSpPr>
        <p:spPr>
          <a:xfrm>
            <a:off x="457200" y="381000"/>
            <a:ext cx="8229600" cy="838200"/>
          </a:xfrm>
        </p:spPr>
        <p:txBody>
          <a:bodyPr>
            <a:normAutofit/>
          </a:bodyPr>
          <a:lstStyle/>
          <a:p>
            <a:r>
              <a:rPr lang="en-US" dirty="0" smtClean="0"/>
              <a:t>Note-taking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Put all the ones that have the same topic in a pile</a:t>
            </a:r>
          </a:p>
          <a:p>
            <a:pPr lvl="1"/>
            <a:r>
              <a:rPr lang="en-US" dirty="0" smtClean="0"/>
              <a:t>More than 10-15 cards- split up the topics into sub-piles?</a:t>
            </a:r>
          </a:p>
          <a:p>
            <a:pPr lvl="1"/>
            <a:r>
              <a:rPr lang="en-US" dirty="0" smtClean="0"/>
              <a:t>No cards should be alone- either combine or MORE RESEARCH NEEDED</a:t>
            </a:r>
          </a:p>
          <a:p>
            <a:endParaRPr lang="en-US" dirty="0" smtClean="0"/>
          </a:p>
          <a:p>
            <a:r>
              <a:rPr lang="en-US" dirty="0" smtClean="0"/>
              <a:t>Put topics in order for your paper</a:t>
            </a:r>
          </a:p>
          <a:p>
            <a:pPr lvl="1"/>
            <a:r>
              <a:rPr lang="en-US" dirty="0" smtClean="0"/>
              <a:t>What will you talk about first, second, third?</a:t>
            </a:r>
          </a:p>
          <a:p>
            <a:pPr lvl="1"/>
            <a:r>
              <a:rPr lang="en-US" dirty="0" smtClean="0"/>
              <a:t>Logical order (</a:t>
            </a:r>
            <a:r>
              <a:rPr lang="en-US" dirty="0" err="1" smtClean="0"/>
              <a:t>chrono</a:t>
            </a:r>
            <a:r>
              <a:rPr lang="en-US" dirty="0" smtClean="0"/>
              <a:t>, big to small, small to big)</a:t>
            </a:r>
            <a:endParaRPr lang="en-US" dirty="0"/>
          </a:p>
        </p:txBody>
      </p:sp>
      <p:sp>
        <p:nvSpPr>
          <p:cNvPr id="2" name="Title 1"/>
          <p:cNvSpPr>
            <a:spLocks noGrp="1"/>
          </p:cNvSpPr>
          <p:nvPr>
            <p:ph type="title"/>
          </p:nvPr>
        </p:nvSpPr>
        <p:spPr/>
        <p:txBody>
          <a:bodyPr/>
          <a:lstStyle/>
          <a:p>
            <a:r>
              <a:rPr lang="en-US" dirty="0" smtClean="0"/>
              <a:t>Group </a:t>
            </a:r>
            <a:r>
              <a:rPr lang="en-US" dirty="0" err="1" smtClean="0"/>
              <a:t>notecards</a:t>
            </a:r>
            <a:r>
              <a:rPr lang="en-US" dirty="0" smtClean="0"/>
              <a:t> together</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463</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Notecards</vt:lpstr>
      <vt:lpstr>Source Card (Book)                               </vt:lpstr>
      <vt:lpstr>Source Card (Web)                               </vt:lpstr>
      <vt:lpstr>Source Card (online newspaper)                               </vt:lpstr>
      <vt:lpstr>Source Card (PDF file)                               </vt:lpstr>
      <vt:lpstr>Source Card (YouTube)                               </vt:lpstr>
      <vt:lpstr>Notecard</vt:lpstr>
      <vt:lpstr>Note-taking</vt:lpstr>
      <vt:lpstr>Group notecards together</vt:lpstr>
    </vt:vector>
  </TitlesOfParts>
  <Company>DAA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Notecards</dc:title>
  <dc:creator>Bret Rodgers</dc:creator>
  <cp:lastModifiedBy>Bret Rodgers</cp:lastModifiedBy>
  <cp:revision>1</cp:revision>
  <dcterms:created xsi:type="dcterms:W3CDTF">2011-02-06T10:35:12Z</dcterms:created>
  <dcterms:modified xsi:type="dcterms:W3CDTF">2011-02-06T10:35:38Z</dcterms:modified>
</cp:coreProperties>
</file>